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59" r:id="rId2"/>
    <p:sldId id="329" r:id="rId3"/>
    <p:sldId id="353" r:id="rId4"/>
    <p:sldId id="354" r:id="rId5"/>
    <p:sldId id="328" r:id="rId6"/>
    <p:sldId id="357" r:id="rId7"/>
    <p:sldId id="332" r:id="rId8"/>
    <p:sldId id="352" r:id="rId9"/>
    <p:sldId id="333" r:id="rId10"/>
    <p:sldId id="334" r:id="rId11"/>
    <p:sldId id="335" r:id="rId12"/>
    <p:sldId id="336" r:id="rId13"/>
    <p:sldId id="347" r:id="rId14"/>
    <p:sldId id="346" r:id="rId15"/>
    <p:sldId id="340" r:id="rId16"/>
    <p:sldId id="344" r:id="rId17"/>
    <p:sldId id="343" r:id="rId18"/>
    <p:sldId id="345" r:id="rId19"/>
    <p:sldId id="257" r:id="rId20"/>
    <p:sldId id="355" r:id="rId21"/>
    <p:sldId id="35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56978"/>
  </p:normalViewPr>
  <p:slideViewPr>
    <p:cSldViewPr snapToGrid="0" snapToObjects="1">
      <p:cViewPr varScale="1">
        <p:scale>
          <a:sx n="70" d="100"/>
          <a:sy n="70" d="100"/>
        </p:scale>
        <p:origin x="2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F21D-5444-F847-8944-E58D52A86C10}" type="datetimeFigureOut">
              <a:rPr lang="en-US" smtClean="0"/>
              <a:t>4/23/22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F53F-0256-594F-BAA8-CA95F45A8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8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4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spcAft>
                <a:spcPts val="2400"/>
              </a:spcAft>
              <a:buFontTx/>
              <a:buChar char="-"/>
            </a:pPr>
            <a:endParaRPr lang="en-US" sz="2000" dirty="0">
              <a:ea typeface="Rockwell" charset="0"/>
              <a:cs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7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26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1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b="0" dirty="0"/>
              <a:t>A </a:t>
            </a:r>
            <a:r>
              <a:rPr lang="en-US" b="1" dirty="0"/>
              <a:t>defiant</a:t>
            </a:r>
            <a:r>
              <a:rPr lang="en-US" b="0" dirty="0"/>
              <a:t> attitude leads us to believe </a:t>
            </a:r>
            <a:r>
              <a:rPr lang="en-US" sz="2400" dirty="0">
                <a:effectLst/>
                <a:latin typeface="Rockwell" panose="02060603020205020403" pitchFamily="18" charset="77"/>
              </a:rPr>
              <a:t>that the rules don’t apply to us, resent constructive criticism from others, or simply believe that we know better than others. We must be </a:t>
            </a:r>
            <a:r>
              <a:rPr lang="en-US" sz="2400" b="1" dirty="0">
                <a:effectLst/>
                <a:latin typeface="Rockwell" panose="02060603020205020403" pitchFamily="18" charset="77"/>
              </a:rPr>
              <a:t>willing to accept criticism</a:t>
            </a:r>
            <a:r>
              <a:rPr lang="en-US" sz="2400" dirty="0">
                <a:effectLst/>
                <a:latin typeface="Rockwell" panose="02060603020205020403" pitchFamily="18" charset="77"/>
              </a:rPr>
              <a:t> as much as we’re willing to dish it out and obey the rules.</a:t>
            </a:r>
          </a:p>
          <a:p>
            <a:pPr marL="342900" indent="-342900">
              <a:buFontTx/>
              <a:buChar char="-"/>
            </a:pPr>
            <a:endParaRPr lang="en-US" b="0" dirty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Impulsivity</a:t>
            </a:r>
            <a:r>
              <a:rPr lang="en-US" dirty="0"/>
              <a:t> describes </a:t>
            </a:r>
            <a:r>
              <a:rPr lang="en-US" b="1" dirty="0"/>
              <a:t>behaviors characterized by inadequate forethought </a:t>
            </a:r>
            <a:r>
              <a:rPr lang="en-US" dirty="0"/>
              <a:t>or consideration of possible consequences, spontaneous </a:t>
            </a:r>
            <a:r>
              <a:rPr lang="en-US" b="1" dirty="0"/>
              <a:t>actions based on emotions </a:t>
            </a:r>
            <a:r>
              <a:rPr lang="en-US" dirty="0"/>
              <a:t>instead of calculated risk. </a:t>
            </a:r>
            <a:r>
              <a:rPr lang="en-US" b="1" dirty="0"/>
              <a:t>The most dangerous flight we can expect to encounter is the unscripted joyride</a:t>
            </a:r>
            <a:r>
              <a:rPr lang="en-US" dirty="0"/>
              <a:t>. We must always think before we act, and consider all possible outcomes of our actions, both good and bad. 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b="1" dirty="0"/>
              <a:t>Invulnerability</a:t>
            </a:r>
            <a:r>
              <a:rPr lang="en-US" dirty="0"/>
              <a:t> is a self-maintained delusion that we are not capable of making mistakes or susceptible to the same mistakes made by others. Oftentimes, this leads us to believe that </a:t>
            </a:r>
            <a:r>
              <a:rPr lang="en-US" b="1" dirty="0"/>
              <a:t>we’re better than we really are. 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/>
              <a:t>Overconfident behaviors </a:t>
            </a:r>
            <a:r>
              <a:rPr lang="en-US" dirty="0"/>
              <a:t>are based in </a:t>
            </a:r>
            <a:r>
              <a:rPr lang="en-US" b="1" dirty="0"/>
              <a:t>macho attitudes</a:t>
            </a:r>
            <a:r>
              <a:rPr lang="en-US" dirty="0"/>
              <a:t>, </a:t>
            </a:r>
            <a:r>
              <a:rPr lang="en-US" b="1" dirty="0"/>
              <a:t>excessive pride or disproportionate belief in our abilities</a:t>
            </a:r>
            <a:r>
              <a:rPr lang="en-US" b="0" dirty="0"/>
              <a:t>, and</a:t>
            </a:r>
            <a:r>
              <a:rPr lang="en-US" dirty="0"/>
              <a:t> lead us to </a:t>
            </a:r>
            <a:r>
              <a:rPr lang="en-US" b="1" dirty="0"/>
              <a:t>accept unnecessary risks </a:t>
            </a:r>
            <a:r>
              <a:rPr lang="en-US" b="0" dirty="0"/>
              <a:t>due to a</a:t>
            </a:r>
            <a:r>
              <a:rPr lang="en-US" b="1" dirty="0"/>
              <a:t> </a:t>
            </a:r>
            <a:r>
              <a:rPr lang="en-US" dirty="0"/>
              <a:t>perceived gain or the tendency to want to impress others with our skills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/>
              <a:t>An attitude of </a:t>
            </a:r>
            <a:r>
              <a:rPr lang="en-US" b="1" dirty="0"/>
              <a:t>resignation</a:t>
            </a:r>
            <a:r>
              <a:rPr lang="en-US" b="0" dirty="0"/>
              <a:t> leads us to hope that things work out, rely on luck, abandon efforts to correct the situation, resign our outcome to fate. </a:t>
            </a:r>
            <a:r>
              <a:rPr lang="en-US" b="1" dirty="0"/>
              <a:t>Luck is not a strategy, there is no room for hope in aviation. </a:t>
            </a:r>
            <a:r>
              <a:rPr lang="en-US" dirty="0"/>
              <a:t>You must remain committed to every situation you encounter and continue to fly the glider until it’s back in the bag. 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i="0" dirty="0">
                <a:effectLst/>
                <a:latin typeface="+mn-lt"/>
                <a:ea typeface="+mn-ea"/>
                <a:cs typeface="+mn-cs"/>
                <a:sym typeface="Helvetica Neue"/>
              </a:rPr>
              <a:t>Complacency</a:t>
            </a: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Helvetica Neue"/>
              </a:rPr>
              <a:t> is a gradual,</a:t>
            </a:r>
            <a:r>
              <a:rPr lang="en-US" sz="1200" b="0" i="0" baseline="0" dirty="0">
                <a:effectLst/>
                <a:latin typeface="+mn-lt"/>
                <a:ea typeface="+mn-ea"/>
                <a:cs typeface="+mn-cs"/>
                <a:sym typeface="Helvetica Neue"/>
              </a:rPr>
              <a:t> insidious </a:t>
            </a:r>
            <a:r>
              <a:rPr lang="en-US" sz="1200" b="0" i="0" dirty="0">
                <a:effectLst/>
                <a:latin typeface="+mn-lt"/>
                <a:ea typeface="+mn-ea"/>
                <a:cs typeface="+mn-cs"/>
                <a:sym typeface="Helvetica Neue"/>
              </a:rPr>
              <a:t>process in which the unacceptable becomes acceptable, in the absence of adverse consequences. Complacency happens when things have been going well!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Rockwell" panose="02060603020205020403" pitchFamily="18" charset="77"/>
              </a:rPr>
              <a:t>Discipline overcomes complacency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latin typeface="Rockwell" panose="02060603020205020403" pitchFamily="18" charset="77"/>
              </a:rPr>
              <a:t>Have a standard and plan for each flight — self debrief, and critique yourself against the standard you set. Every deviation from the standard must be questioned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6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200" b="0" i="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7213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457200" fontAlgn="base" hangingPunct="1">
              <a:spcAft>
                <a:spcPts val="1800"/>
              </a:spcAft>
              <a:buFontTx/>
              <a:buChar char="-"/>
              <a:defRPr/>
            </a:pPr>
            <a:endParaRPr lang="en-US" sz="24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57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50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8924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8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3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5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2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480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dirty="0">
              <a:effectLst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6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F53F-0256-594F-BAA8-CA95F45A8E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54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25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6865-BDFE-3244-8B7D-0C51BD098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2A6FE-359E-3643-8D9C-6A430DF59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F18E0-8F3A-9146-BBBC-A3AF9632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F3C9-FC22-6349-8D61-D88F587F9E73}" type="datetime1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F6659-F627-094A-A321-ED25949A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C6BCC-ECFB-C445-95FC-4CA0ED4E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26FE2-2489-E843-BDFF-2D137602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C2C3A-132B-0B4D-90FE-9381D2F7DC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45EB-A2BD-4142-8507-2D90BC3D7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222A-DF6E-CB4E-BF03-558252408428}" type="datetime1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788F-EE10-1944-A1AF-1AA3F85F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B33D-7E42-B948-9334-419F5B3D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4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5CF936-0712-C748-99E5-84450CFEB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1671E-A1AD-744C-A4BB-CD51BA9FB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1B8FA-D4F5-5D42-AB7C-96DD658C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B89DF-E40A-3040-BAD5-2D7B962D22E3}" type="datetime1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96075-BF0D-4E45-B9B6-EC0C113C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EBA1D-5D19-404B-AFB8-38AE6589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8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0705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A10F-4CD0-ED4A-BCF4-7600F1D47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BD27D-27DB-9845-A35B-9E05529D5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83FB4-C757-5041-91EF-B223EBDB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D27F-B3B3-804A-9711-4CC4EDB8F486}" type="datetime1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9C313-83A9-5746-B678-B33E5809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636C3-AFFB-F745-85CE-C504344B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1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7321B-7564-454A-8AE2-869C10F0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096ED-379E-514C-8973-AB52DE359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1441D-2946-774A-AE9C-74A71630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4400-883F-7147-8376-8360C53D8A1B}" type="datetime1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AC975-22F3-654F-9199-266F5A1C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4D33-C211-504E-8E9D-7B8B234D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6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9C9E-BB17-4F40-B528-4849D6D8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DB0DA-FBD9-B845-B248-C95002167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E56DA-E28A-284B-A9B9-02C39876E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01350-56B1-564C-BC10-0C6411172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369FA-9E5C-A841-A0B6-44D4EE9EDFD5}" type="datetime1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808C3-1EC2-F944-A804-26AFAEAA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24D4F-8535-5248-A4F9-C85A26D8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2C7F7-F42E-7B48-85C0-0832BF70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05206-8116-C344-AB08-8A0F29EE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505E4-614C-5B4F-8B80-A4BCEE84B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AC4D3-C121-0C47-AED5-17264C696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857ECE-E60F-AA41-A9EB-D4B1832B8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FCB0C1-25CE-144D-A3B5-16FA48C8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CBC8-E1E4-484B-908D-6F18F241A860}" type="datetime1">
              <a:rPr lang="en-US" smtClean="0"/>
              <a:t>4/23/22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4F586-4480-7845-A985-53700E6F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70519-4B94-E14C-8974-39F960F0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FD0C-4A87-434E-A7DF-1DEA7CD7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3DB35-BBAA-6941-91E4-E6082F61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1566-AE39-1340-8C3E-12F569AE41B2}" type="datetime1">
              <a:rPr lang="en-US" smtClean="0"/>
              <a:t>4/23/22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E2F31-DCD2-2F44-A3D1-3B6A1A7A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3F0B7-BD35-CF4B-AB9B-878606E3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4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C41CA-3904-2A4D-8398-18FD505B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614FC-3FC2-F74A-B5F0-AB46C0644E2B}" type="datetime1">
              <a:rPr lang="en-US" smtClean="0"/>
              <a:t>4/23/22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BD6D21-552C-F742-ABD2-CC58593C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373EB-E5A1-E342-8A39-FA40E31A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8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9C45D-B78E-3C44-95D9-A41FB9E2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FCDDC-A8E8-CA42-ABAB-289D4CA0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C521D-88AC-2242-B2F8-60AD65E72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8F0C2-944E-8647-B59B-8BCED63B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8EF-9B27-7C4F-B4B3-C4776502A1C1}" type="datetime1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CC317-9132-9347-8FDC-3324D9A7E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92091-D0AF-5C45-99AE-93FE6CC1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6688-34EB-2043-A08B-C94E3D21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EFBC0-96C7-5144-91B8-9E611487F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71B9E-48C6-0A43-9B2C-7C44A8902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ED5FD-D25E-204F-85E9-A3E16725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C22B-1AE6-FD4F-9BFC-F0E53B73E34C}" type="datetime1">
              <a:rPr lang="en-US" smtClean="0"/>
              <a:t>4/23/22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05361-B8DE-CF4B-9C8F-8770DD0B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36DE9-C92E-EB4A-AA73-7461BB73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9327BD-4C18-DD43-AC7E-B8EF66EE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BEB6D-6258-2841-9F32-FFBA19226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A5640-B79D-8D48-9DC3-645E0A2EE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3097C-998A-4E41-9247-9DDEC60C5B1F}" type="datetime1">
              <a:rPr lang="en-US" smtClean="0"/>
              <a:t>4/23/22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58D0C-1035-D346-9B93-BC62E58B8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5B882-49C0-4240-A3E2-3E707030B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CE041-5998-EB4E-97D5-DCFC4C30B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4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BE8F-BDDE-EC4D-A414-173A75A1F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642"/>
            <a:ext cx="9144000" cy="2387600"/>
          </a:xfrm>
        </p:spPr>
        <p:txBody>
          <a:bodyPr/>
          <a:lstStyle/>
          <a:p>
            <a:r>
              <a:rPr lang="en-US" b="1" dirty="0">
                <a:latin typeface="Rockwell" panose="02060603020205020403" pitchFamily="18" charset="77"/>
              </a:rPr>
              <a:t>Spring Cleaning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sz="4800" dirty="0">
                <a:latin typeface="Rockwell" panose="02060603020205020403" pitchFamily="18" charset="77"/>
              </a:rPr>
              <a:t>2022 WPPA Safety Clinic</a:t>
            </a:r>
            <a:br>
              <a:rPr lang="en-US" sz="4800" dirty="0">
                <a:latin typeface="Rockwell" panose="02060603020205020403" pitchFamily="18" charset="77"/>
              </a:rPr>
            </a:br>
            <a:r>
              <a:rPr lang="en-US" sz="3600" dirty="0">
                <a:latin typeface="Rockwell" panose="02060603020205020403" pitchFamily="18" charset="77"/>
              </a:rPr>
              <a:t>23 Apr 2022</a:t>
            </a:r>
            <a:r>
              <a:rPr lang="en-US" sz="4400" dirty="0">
                <a:latin typeface="Rockwell" panose="02060603020205020403" pitchFamily="18" charset="77"/>
              </a:rPr>
              <a:t> </a:t>
            </a:r>
            <a:endParaRPr lang="en-US" dirty="0">
              <a:latin typeface="Rockwell" panose="02060603020205020403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C4766-01AE-8345-8DFF-310A142C7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5478"/>
            <a:ext cx="9144000" cy="1655762"/>
          </a:xfrm>
        </p:spPr>
        <p:txBody>
          <a:bodyPr anchor="b"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latin typeface="Rockwell" panose="02060603020205020403" pitchFamily="18" charset="77"/>
              </a:rPr>
              <a:t>Jon Eisele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Rockwell" panose="02060603020205020403" pitchFamily="18" charset="77"/>
              </a:rPr>
              <a:t>FAA CFI/USPPA Paramotor Instructor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Rockwell" panose="02060603020205020403" pitchFamily="18" charset="77"/>
              </a:rPr>
              <a:t>ParAmerica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ECFB1-F0DA-D746-A1FC-40AF374949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347B0A-F542-BF47-ACA6-5621613A37BC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49A99-4637-CF4F-B73A-EA4C5C07BB20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405931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 txBox="1">
            <a:spLocks/>
          </p:cNvSpPr>
          <p:nvPr/>
        </p:nvSpPr>
        <p:spPr>
          <a:xfrm>
            <a:off x="2209798" y="404821"/>
            <a:ext cx="777240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Anatomy of a Mistake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5680" y="2137395"/>
            <a:ext cx="10200639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fontAlgn="base">
              <a:spcAft>
                <a:spcPts val="2400"/>
              </a:spcAft>
              <a:buFontTx/>
              <a:buChar char="-"/>
            </a:pPr>
            <a:r>
              <a:rPr lang="en-US" sz="2800" b="1" dirty="0">
                <a:ea typeface="Rockwell" charset="0"/>
                <a:cs typeface="Rockwell" charset="0"/>
              </a:rPr>
              <a:t>Accidents</a:t>
            </a:r>
            <a:r>
              <a:rPr lang="en-US" sz="2800" dirty="0">
                <a:ea typeface="Rockwell" charset="0"/>
                <a:cs typeface="Rockwell" charset="0"/>
              </a:rPr>
              <a:t> are often the result of multiple contributing factors</a:t>
            </a:r>
          </a:p>
          <a:p>
            <a:pPr marL="342900" indent="-342900" fontAlgn="base">
              <a:spcAft>
                <a:spcPts val="2400"/>
              </a:spcAft>
              <a:buFontTx/>
              <a:buChar char="-"/>
            </a:pPr>
            <a:r>
              <a:rPr lang="en-US" sz="2800" dirty="0"/>
              <a:t>Our own decision-making often plays a significant role in the outcome of the situation.</a:t>
            </a:r>
            <a:endParaRPr lang="en-US" sz="2800" dirty="0">
              <a:ea typeface="Rockwell" charset="0"/>
              <a:cs typeface="Rockwell" charset="0"/>
            </a:endParaRPr>
          </a:p>
          <a:p>
            <a:pPr marL="342900" indent="-342900" fontAlgn="base">
              <a:spcAft>
                <a:spcPts val="2400"/>
              </a:spcAft>
              <a:buFontTx/>
              <a:buChar char="-"/>
            </a:pPr>
            <a:r>
              <a:rPr lang="en-US" sz="2800" b="1" dirty="0">
                <a:ea typeface="Rockwell" charset="0"/>
                <a:cs typeface="Rockwell" charset="0"/>
              </a:rPr>
              <a:t>Contributing factors </a:t>
            </a:r>
            <a:r>
              <a:rPr lang="en-US" sz="2800" dirty="0">
                <a:ea typeface="Rockwell" charset="0"/>
                <a:cs typeface="Rockwell" charset="0"/>
              </a:rPr>
              <a:t>can occur in a wide range of domains from </a:t>
            </a:r>
            <a:r>
              <a:rPr lang="en-US" sz="2800" b="1" dirty="0">
                <a:ea typeface="Rockwell" charset="0"/>
                <a:cs typeface="Rockwell" charset="0"/>
              </a:rPr>
              <a:t>Latent Errors </a:t>
            </a:r>
            <a:r>
              <a:rPr lang="en-US" sz="2800" dirty="0">
                <a:ea typeface="Rockwell" charset="0"/>
                <a:cs typeface="Rockwell" charset="0"/>
              </a:rPr>
              <a:t>to </a:t>
            </a:r>
            <a:r>
              <a:rPr lang="en-US" sz="2800" b="1" dirty="0">
                <a:ea typeface="Rockwell" charset="0"/>
                <a:cs typeface="Rockwell" charset="0"/>
              </a:rPr>
              <a:t>Active Errors </a:t>
            </a:r>
          </a:p>
          <a:p>
            <a:pPr marL="342900" indent="-342900" fontAlgn="base">
              <a:spcAft>
                <a:spcPts val="2400"/>
              </a:spcAft>
              <a:buFontTx/>
              <a:buChar char="-"/>
            </a:pPr>
            <a:r>
              <a:rPr lang="en-US" sz="2800" b="1" dirty="0">
                <a:ea typeface="Rockwell" charset="0"/>
                <a:cs typeface="Rockwell" charset="0"/>
              </a:rPr>
              <a:t>Identify &amp; stop </a:t>
            </a:r>
            <a:r>
              <a:rPr lang="en-US" sz="2800" dirty="0">
                <a:ea typeface="Rockwell" charset="0"/>
                <a:cs typeface="Rockwell" charset="0"/>
              </a:rPr>
              <a:t>unsafe acts or conditions before they result in </a:t>
            </a:r>
            <a:r>
              <a:rPr lang="en-US" sz="2800" b="1" dirty="0">
                <a:ea typeface="Rockwell" charset="0"/>
                <a:cs typeface="Rockwell" charset="0"/>
              </a:rPr>
              <a:t>consequences</a:t>
            </a:r>
            <a:r>
              <a:rPr lang="en-US" sz="2800" dirty="0">
                <a:ea typeface="Rockwell" charset="0"/>
                <a:cs typeface="Rockwell" charset="0"/>
              </a:rPr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CBD92-089F-5D48-93DD-2E3DAB1C82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BE5FC5-6CBE-A940-9ED6-C3A18759AC11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1CEBE-9886-5F4C-B407-85EB6219874C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180092279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58" y="-113750"/>
            <a:ext cx="9144000" cy="69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86C52-4772-6147-B4CC-6E747B5741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F9ABB-53D5-F44A-A0B1-C5D838FECF5A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568006-2EC6-7244-9025-9AD7054FE4A2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25039098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71" y="-113750"/>
            <a:ext cx="9144000" cy="69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6243" y="5677045"/>
            <a:ext cx="36045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800" b="1" dirty="0"/>
              <a:t>Incomplete Checklist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7563" y="2950507"/>
            <a:ext cx="22552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800" b="1" dirty="0"/>
              <a:t>Fatigue/Stress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3471" y="4313776"/>
            <a:ext cx="165735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800" b="1" dirty="0"/>
              <a:t>Haste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70726" y="1638038"/>
            <a:ext cx="165735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800" b="1" dirty="0"/>
              <a:t>Culture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98D94-0004-D34D-A6E6-E9E8676B49D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8F328C-B8DB-CB4D-8BD9-FA839CC3F313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310A4-A908-F143-B4DC-8D84F8A1133A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311884005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DC6351-FC3E-8143-954A-BEC89148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52237"/>
            <a:ext cx="9144000" cy="5775158"/>
          </a:xfrm>
          <a:prstGeom prst="rect">
            <a:avLst/>
          </a:prstGeom>
        </p:spPr>
      </p:pic>
      <p:sp>
        <p:nvSpPr>
          <p:cNvPr id="4" name="Shape 83">
            <a:extLst>
              <a:ext uri="{FF2B5EF4-FFF2-40B4-BE49-F238E27FC236}">
                <a16:creationId xmlns:a16="http://schemas.microsoft.com/office/drawing/2014/main" id="{AF1F1063-0456-084B-9C7D-3E5471B0D9E7}"/>
              </a:ext>
            </a:extLst>
          </p:cNvPr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The “Traps”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CECEB4-5DF6-274A-A896-C0ED4063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B1C916-9C20-614A-B108-4B97BE252E72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A4D76F-C111-D84B-BCCF-5AF0CE19FA1C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11356620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Hazardous Attitudes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5B3551-35AB-F443-9A24-06DC0C169C3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76076" y="1577009"/>
          <a:ext cx="7582697" cy="4758041"/>
        </p:xfrm>
        <a:graphic>
          <a:graphicData uri="http://schemas.openxmlformats.org/drawingml/2006/table">
            <a:tbl>
              <a:tblPr/>
              <a:tblGrid>
                <a:gridCol w="2101961">
                  <a:extLst>
                    <a:ext uri="{9D8B030D-6E8A-4147-A177-3AD203B41FA5}">
                      <a16:colId xmlns:a16="http://schemas.microsoft.com/office/drawing/2014/main" val="1376227282"/>
                    </a:ext>
                  </a:extLst>
                </a:gridCol>
                <a:gridCol w="3731448">
                  <a:extLst>
                    <a:ext uri="{9D8B030D-6E8A-4147-A177-3AD203B41FA5}">
                      <a16:colId xmlns:a16="http://schemas.microsoft.com/office/drawing/2014/main" val="2832839869"/>
                    </a:ext>
                  </a:extLst>
                </a:gridCol>
                <a:gridCol w="1749288">
                  <a:extLst>
                    <a:ext uri="{9D8B030D-6E8A-4147-A177-3AD203B41FA5}">
                      <a16:colId xmlns:a16="http://schemas.microsoft.com/office/drawing/2014/main" val="1774008338"/>
                    </a:ext>
                  </a:extLst>
                </a:gridCol>
              </a:tblGrid>
              <a:tr h="278296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ATTITIUDE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DESCRIPTION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4E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65AA6A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ANTIDOTE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71390"/>
                  </a:ext>
                </a:extLst>
              </a:tr>
              <a:tr h="787179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Defiance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Rockwell" panose="02060603020205020403" pitchFamily="18" charset="77"/>
                        </a:rPr>
                        <a:t>“I know better…”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rgbClr val="65AA6A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Obedience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944442"/>
                  </a:ext>
                </a:extLst>
              </a:tr>
              <a:tr h="728870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Impulsivity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Rockwell" panose="02060603020205020403" pitchFamily="18" charset="77"/>
                        </a:rPr>
                        <a:t>“I’m just </a:t>
                      </a:r>
                      <a:r>
                        <a:rPr lang="en-US" sz="1600" dirty="0" err="1">
                          <a:effectLst/>
                          <a:latin typeface="Rockwell" panose="02060603020205020403" pitchFamily="18" charset="77"/>
                        </a:rPr>
                        <a:t>gonna</a:t>
                      </a:r>
                      <a:r>
                        <a:rPr lang="en-US" sz="1600" dirty="0">
                          <a:effectLst/>
                          <a:latin typeface="Rockwell" panose="02060603020205020403" pitchFamily="18" charset="77"/>
                        </a:rPr>
                        <a:t> send it!”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rgbClr val="65AA6A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Thoughtfulness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420482"/>
                  </a:ext>
                </a:extLst>
              </a:tr>
              <a:tr h="706953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Invulnerability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Rockwell" panose="02060603020205020403" pitchFamily="18" charset="77"/>
                        </a:rPr>
                        <a:t>”That would never happen to me..."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rgbClr val="65AA6A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Vulnerability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553719"/>
                  </a:ext>
                </a:extLst>
              </a:tr>
              <a:tr h="724282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Overconfidence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Rockwell" panose="02060603020205020403" pitchFamily="18" charset="77"/>
                        </a:rPr>
                        <a:t>“I need to show everyone..."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rgbClr val="65AA6A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Humility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135410"/>
                  </a:ext>
                </a:extLst>
              </a:tr>
              <a:tr h="716128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Resignation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Rockwell" panose="02060603020205020403" pitchFamily="18" charset="77"/>
                        </a:rPr>
                        <a:t>Denial, disbelief, abandonment, hopelessness, reliance on luck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rgbClr val="65AA6A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Commitment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809887"/>
                  </a:ext>
                </a:extLst>
              </a:tr>
              <a:tr h="728869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cap="none" spc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Complacency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Rockwell" panose="02060603020205020403" pitchFamily="18" charset="77"/>
                        </a:rPr>
                        <a:t>Comfort-based decisions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cap="none" spc="0" baseline="0" dirty="0">
                          <a:ln>
                            <a:noFill/>
                          </a:ln>
                          <a:solidFill>
                            <a:srgbClr val="65AA6A"/>
                          </a:solidFill>
                          <a:effectLst/>
                          <a:uFillTx/>
                          <a:latin typeface="Rockwell" panose="02060603020205020403" pitchFamily="18" charset="77"/>
                          <a:ea typeface="+mn-ea"/>
                          <a:cs typeface="+mn-cs"/>
                          <a:sym typeface="Times New Roman"/>
                        </a:rPr>
                        <a:t>Discipline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9427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B982FCA-D361-B344-9F1E-6B1287E89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312183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b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71A12-566D-B943-8E9C-E605115ADA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01BD3F-A981-5B43-983C-AA7EC7C07DE4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609A9-CF2F-DE40-9AE9-B2D53FC60834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315704335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The “Traps”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1529" y="1676501"/>
            <a:ext cx="10043751" cy="48628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fontAlgn="base" hangingPunct="1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Unrealistic expectations/skill decay</a:t>
            </a:r>
          </a:p>
          <a:p>
            <a:pPr marL="457200" indent="-457200" fontAlgn="base" hangingPunct="1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Normalization of Deviance/Complacency </a:t>
            </a:r>
          </a:p>
          <a:p>
            <a:pPr marL="457200" indent="-457200" fontAlgn="base" hangingPunct="1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Outside Influences (distractions, motivations, showing-off)</a:t>
            </a:r>
          </a:p>
          <a:p>
            <a:pPr marL="457200" indent="-457200" fontAlgn="base" hangingPunct="1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Culture/Groupthink/Peer Pressure*</a:t>
            </a:r>
          </a:p>
          <a:p>
            <a:pPr marL="457200" indent="-457200" fontAlgn="base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Cognitive Biases (</a:t>
            </a:r>
            <a:r>
              <a:rPr lang="en-US" sz="2600" dirty="0">
                <a:sym typeface="Helvetica Neue"/>
              </a:rPr>
              <a:t>Continuation and Confirmation)</a:t>
            </a:r>
            <a:endParaRPr lang="en-US" sz="2600" dirty="0">
              <a:ea typeface="Rockwell" charset="0"/>
              <a:cs typeface="Rockwell" charset="0"/>
            </a:endParaRPr>
          </a:p>
          <a:p>
            <a:pPr marL="457200" indent="-457200" fontAlgn="base" hangingPunct="1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Overconfidence in equipment/invulnerability complex</a:t>
            </a:r>
          </a:p>
          <a:p>
            <a:pPr marL="457200" indent="-457200" fontAlgn="base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Low </a:t>
            </a:r>
            <a:r>
              <a:rPr lang="en-US" sz="2600" dirty="0" err="1">
                <a:ea typeface="Rockwell" charset="0"/>
                <a:cs typeface="Rockwell" charset="0"/>
              </a:rPr>
              <a:t>acro</a:t>
            </a:r>
            <a:r>
              <a:rPr lang="en-US" sz="2600" dirty="0">
                <a:ea typeface="Rockwell" charset="0"/>
                <a:cs typeface="Rockwell" charset="0"/>
              </a:rPr>
              <a:t>/cheap thrills/“full-send” mentality</a:t>
            </a:r>
          </a:p>
          <a:p>
            <a:pPr marL="457200" indent="-457200" fontAlgn="base" hangingPunct="1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Flying with pilots that are more experienced than yourself* </a:t>
            </a:r>
          </a:p>
          <a:p>
            <a:pPr marL="457200" indent="-457200" fontAlgn="base" hangingPunct="1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 err="1">
                <a:ea typeface="Rockwell" charset="0"/>
                <a:cs typeface="Rockwell" charset="0"/>
              </a:rPr>
              <a:t>GoPros</a:t>
            </a:r>
            <a:r>
              <a:rPr lang="en-US" sz="2600" dirty="0">
                <a:ea typeface="Rockwell" charset="0"/>
                <a:cs typeface="Rockwell" charset="0"/>
              </a:rPr>
              <a:t>*</a:t>
            </a:r>
          </a:p>
          <a:p>
            <a:pPr marL="457200" indent="-457200" fontAlgn="base" hangingPunct="1">
              <a:spcAft>
                <a:spcPts val="600"/>
              </a:spcAft>
              <a:buFontTx/>
              <a:buAutoNum type="arabicPeriod"/>
              <a:defRPr/>
            </a:pPr>
            <a:r>
              <a:rPr lang="en-US" sz="2600" dirty="0">
                <a:ea typeface="Rockwell" charset="0"/>
                <a:cs typeface="Rockwell" charset="0"/>
              </a:rPr>
              <a:t>Falling in love with your own fantasy/ego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DAE6F-4DC0-B74C-91C3-2155672FD6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71453-7E1B-F545-9C8E-7632EAE277B8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1C845-2C21-914C-AD75-2A4CD765741A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167971594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028" y="2060067"/>
            <a:ext cx="9526772" cy="5786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fontAlgn="base" hangingPunct="1">
              <a:spcAft>
                <a:spcPts val="2400"/>
              </a:spcAft>
              <a:buFontTx/>
              <a:buChar char="-"/>
              <a:defRPr/>
            </a:pPr>
            <a:r>
              <a:rPr lang="en-US" sz="3600" i="1" dirty="0">
                <a:latin typeface="Rockwell" charset="0"/>
              </a:rPr>
              <a:t>You’re not always going to be perfect and you can’t anticipate or control every situation</a:t>
            </a:r>
          </a:p>
          <a:p>
            <a:pPr marL="457200" indent="-457200" fontAlgn="base" hangingPunct="1">
              <a:spcAft>
                <a:spcPts val="2400"/>
              </a:spcAft>
              <a:buFontTx/>
              <a:buChar char="-"/>
              <a:defRPr/>
            </a:pPr>
            <a:r>
              <a:rPr lang="en-US" sz="3600" dirty="0">
                <a:latin typeface="Rockwell" charset="0"/>
              </a:rPr>
              <a:t>The moment of truth often arrives unexpectedly</a:t>
            </a:r>
          </a:p>
          <a:p>
            <a:pPr marL="457200" indent="-457200" fontAlgn="base" hangingPunct="1">
              <a:spcAft>
                <a:spcPts val="2400"/>
              </a:spcAft>
              <a:buFontTx/>
              <a:buChar char="-"/>
              <a:defRPr/>
            </a:pPr>
            <a:r>
              <a:rPr lang="en-US" sz="3600" dirty="0">
                <a:latin typeface="Rockwell" charset="0"/>
              </a:rPr>
              <a:t>Leave yourself an adequate safety margin</a:t>
            </a:r>
            <a:endParaRPr lang="en-US" sz="3200" b="1" dirty="0">
              <a:latin typeface="Rockwell" charset="0"/>
              <a:ea typeface="Rockwell" charset="0"/>
              <a:cs typeface="Rockwell" charset="0"/>
            </a:endParaRPr>
          </a:p>
          <a:p>
            <a:pPr marL="457200" indent="-457200" algn="ctr" fontAlgn="base" hangingPunct="1">
              <a:spcAft>
                <a:spcPts val="1800"/>
              </a:spcAft>
              <a:buFontTx/>
              <a:buChar char="-"/>
              <a:defRPr/>
            </a:pPr>
            <a:endParaRPr lang="en-US" sz="3200" b="1" dirty="0">
              <a:latin typeface="Rockwell" charset="0"/>
              <a:ea typeface="Rockwell" charset="0"/>
              <a:cs typeface="Rockwell" charset="0"/>
            </a:endParaRPr>
          </a:p>
          <a:p>
            <a:pPr algn="ctr" fontAlgn="base" hangingPunct="1">
              <a:spcAft>
                <a:spcPts val="1800"/>
              </a:spcAft>
              <a:defRPr/>
            </a:pPr>
            <a:endParaRPr lang="en-US" sz="32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3" name="Shape 83">
            <a:extLst>
              <a:ext uri="{FF2B5EF4-FFF2-40B4-BE49-F238E27FC236}">
                <a16:creationId xmlns:a16="http://schemas.microsoft.com/office/drawing/2014/main" id="{8ADD8A1B-E143-0E41-A15A-B9131D843144}"/>
              </a:ext>
            </a:extLst>
          </p:cNvPr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  <a:ln w="12700">
            <a:miter lim="400000"/>
          </a:ln>
          <a:effectLst>
            <a:outerShdw blurRad="50800" dist="12699" dir="81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Margins and Minimums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3D7E1-CE50-6B4D-B9CD-2BDD0E4B3C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B3DC12-87EB-F24C-AAD2-E9EBE015ECEA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3E1F7-1506-6A43-A45D-867ED0B4F4C9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1763212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293" y="2123993"/>
            <a:ext cx="9055235" cy="5463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base" hangingPunct="1">
              <a:spcAft>
                <a:spcPts val="1800"/>
              </a:spcAft>
              <a:defRPr/>
            </a:pPr>
            <a:r>
              <a:rPr lang="en-US" sz="2800" b="1" dirty="0">
                <a:ea typeface="Rockwell" charset="0"/>
                <a:cs typeface="Rockwell" charset="0"/>
              </a:rPr>
              <a:t>Physical margins</a:t>
            </a:r>
            <a:r>
              <a:rPr lang="en-US" sz="2800" dirty="0">
                <a:ea typeface="Rockwell" charset="0"/>
                <a:cs typeface="Rockwell" charset="0"/>
              </a:rPr>
              <a:t>: </a:t>
            </a:r>
          </a:p>
          <a:p>
            <a:pPr marL="457200" indent="-457200" fontAlgn="base" hangingPunct="1">
              <a:spcAft>
                <a:spcPts val="1800"/>
              </a:spcAft>
              <a:buFontTx/>
              <a:buChar char="-"/>
              <a:defRPr/>
            </a:pPr>
            <a:r>
              <a:rPr lang="en-US" sz="2800" dirty="0">
                <a:ea typeface="Rockwell" charset="0"/>
                <a:cs typeface="Rockwell" charset="0"/>
              </a:rPr>
              <a:t>More </a:t>
            </a:r>
            <a:r>
              <a:rPr lang="en-US" sz="2800" i="1" dirty="0">
                <a:ea typeface="Rockwell" charset="0"/>
                <a:cs typeface="Rockwell" charset="0"/>
              </a:rPr>
              <a:t>objective</a:t>
            </a:r>
            <a:r>
              <a:rPr lang="en-US" sz="2800" dirty="0">
                <a:ea typeface="Rockwell" charset="0"/>
                <a:cs typeface="Rockwell" charset="0"/>
              </a:rPr>
              <a:t> in nature, i.e. </a:t>
            </a:r>
            <a:r>
              <a:rPr lang="en-US" sz="2800" b="1" dirty="0">
                <a:ea typeface="Rockwell" charset="0"/>
                <a:cs typeface="Rockwell" charset="0"/>
              </a:rPr>
              <a:t>altitude</a:t>
            </a:r>
            <a:r>
              <a:rPr lang="en-US" sz="2800" dirty="0">
                <a:ea typeface="Rockwell" charset="0"/>
                <a:cs typeface="Rockwell" charset="0"/>
              </a:rPr>
              <a:t>, </a:t>
            </a:r>
            <a:r>
              <a:rPr lang="en-US" sz="2800" b="1" dirty="0">
                <a:ea typeface="Rockwell" charset="0"/>
                <a:cs typeface="Rockwell" charset="0"/>
              </a:rPr>
              <a:t>Wx</a:t>
            </a:r>
            <a:r>
              <a:rPr lang="en-US" sz="2800" dirty="0">
                <a:ea typeface="Rockwell" charset="0"/>
                <a:cs typeface="Rockwell" charset="0"/>
              </a:rPr>
              <a:t>, </a:t>
            </a:r>
            <a:r>
              <a:rPr lang="en-US" sz="2800" b="1" dirty="0">
                <a:ea typeface="Rockwell" charset="0"/>
                <a:cs typeface="Rockwell" charset="0"/>
              </a:rPr>
              <a:t>space available </a:t>
            </a:r>
            <a:r>
              <a:rPr lang="en-US" sz="2800" dirty="0">
                <a:ea typeface="Rockwell" charset="0"/>
                <a:cs typeface="Rockwell" charset="0"/>
              </a:rPr>
              <a:t>for takeoff, etc.</a:t>
            </a:r>
          </a:p>
          <a:p>
            <a:pPr fontAlgn="base" hangingPunct="1">
              <a:spcAft>
                <a:spcPts val="1800"/>
              </a:spcAft>
              <a:defRPr/>
            </a:pPr>
            <a:r>
              <a:rPr lang="en-US" sz="2800" b="1" dirty="0">
                <a:ea typeface="Rockwell" charset="0"/>
                <a:cs typeface="Rockwell" charset="0"/>
              </a:rPr>
              <a:t>Mental margins</a:t>
            </a:r>
            <a:r>
              <a:rPr lang="en-US" sz="2800" dirty="0">
                <a:ea typeface="Rockwell" charset="0"/>
                <a:cs typeface="Rockwell" charset="0"/>
              </a:rPr>
              <a:t>: </a:t>
            </a:r>
          </a:p>
          <a:p>
            <a:pPr marL="468313" indent="-468313" fontAlgn="base" hangingPunct="1">
              <a:spcAft>
                <a:spcPts val="1800"/>
              </a:spcAft>
              <a:buFontTx/>
              <a:buChar char="-"/>
              <a:defRPr/>
            </a:pPr>
            <a:r>
              <a:rPr lang="en-US" sz="2800" dirty="0">
                <a:ea typeface="Rockwell" charset="0"/>
                <a:cs typeface="Rockwell" charset="0"/>
              </a:rPr>
              <a:t>More </a:t>
            </a:r>
            <a:r>
              <a:rPr lang="en-US" sz="2800" i="1" dirty="0">
                <a:ea typeface="Rockwell" charset="0"/>
                <a:cs typeface="Rockwell" charset="0"/>
              </a:rPr>
              <a:t>subjective</a:t>
            </a:r>
            <a:r>
              <a:rPr lang="en-US" sz="2800" dirty="0">
                <a:ea typeface="Rockwell" charset="0"/>
                <a:cs typeface="Rockwell" charset="0"/>
              </a:rPr>
              <a:t> in nature, and more difficult to quantify or control, i.e. </a:t>
            </a:r>
            <a:r>
              <a:rPr lang="en-US" sz="2800" b="1" dirty="0">
                <a:ea typeface="Rockwell" charset="0"/>
                <a:cs typeface="Rockwell" charset="0"/>
              </a:rPr>
              <a:t>attitude</a:t>
            </a:r>
            <a:r>
              <a:rPr lang="en-US" sz="2800" dirty="0">
                <a:ea typeface="Rockwell" charset="0"/>
                <a:cs typeface="Rockwell" charset="0"/>
              </a:rPr>
              <a:t>, </a:t>
            </a:r>
            <a:r>
              <a:rPr lang="en-US" sz="2800" b="1" dirty="0">
                <a:ea typeface="Rockwell" charset="0"/>
                <a:cs typeface="Rockwell" charset="0"/>
              </a:rPr>
              <a:t>experience</a:t>
            </a:r>
            <a:r>
              <a:rPr lang="en-US" sz="2800" dirty="0">
                <a:ea typeface="Rockwell" charset="0"/>
                <a:cs typeface="Rockwell" charset="0"/>
              </a:rPr>
              <a:t> level, </a:t>
            </a:r>
            <a:r>
              <a:rPr lang="en-US" sz="2800" b="1" dirty="0">
                <a:ea typeface="Rockwell" charset="0"/>
                <a:cs typeface="Rockwell" charset="0"/>
              </a:rPr>
              <a:t>response</a:t>
            </a:r>
            <a:r>
              <a:rPr lang="en-US" sz="2800" dirty="0">
                <a:ea typeface="Rockwell" charset="0"/>
                <a:cs typeface="Rockwell" charset="0"/>
              </a:rPr>
              <a:t> time, </a:t>
            </a:r>
            <a:r>
              <a:rPr lang="en-US" sz="2800" dirty="0" err="1">
                <a:ea typeface="Rockwell" charset="0"/>
                <a:cs typeface="Rockwell" charset="0"/>
              </a:rPr>
              <a:t>etc</a:t>
            </a:r>
            <a:endParaRPr lang="en-US" sz="2800" dirty="0">
              <a:ea typeface="Rockwell" charset="0"/>
              <a:cs typeface="Rockwell" charset="0"/>
            </a:endParaRPr>
          </a:p>
          <a:p>
            <a:pPr fontAlgn="base" hangingPunct="1">
              <a:spcAft>
                <a:spcPts val="1800"/>
              </a:spcAft>
              <a:defRPr/>
            </a:pPr>
            <a:r>
              <a:rPr lang="en-US" sz="2800" i="1" dirty="0">
                <a:ea typeface="Rockwell" charset="0"/>
                <a:cs typeface="Rockwell" charset="0"/>
              </a:rPr>
              <a:t>The </a:t>
            </a:r>
            <a:r>
              <a:rPr lang="en-US" sz="2800" b="1" i="1" dirty="0">
                <a:ea typeface="Rockwell" charset="0"/>
                <a:cs typeface="Rockwell" charset="0"/>
              </a:rPr>
              <a:t>physical margins</a:t>
            </a:r>
            <a:r>
              <a:rPr lang="en-US" sz="2800" i="1" dirty="0">
                <a:ea typeface="Rockwell" charset="0"/>
                <a:cs typeface="Rockwell" charset="0"/>
              </a:rPr>
              <a:t> interact with the </a:t>
            </a:r>
            <a:r>
              <a:rPr lang="en-US" sz="2800" b="1" i="1" dirty="0">
                <a:ea typeface="Rockwell" charset="0"/>
                <a:cs typeface="Rockwell" charset="0"/>
              </a:rPr>
              <a:t>mental margins!</a:t>
            </a:r>
          </a:p>
          <a:p>
            <a:pPr marL="468313" indent="-468313" fontAlgn="base" hangingPunct="1">
              <a:spcAft>
                <a:spcPts val="1800"/>
              </a:spcAft>
              <a:buFontTx/>
              <a:buChar char="-"/>
              <a:defRPr/>
            </a:pPr>
            <a:endParaRPr lang="en-US" sz="2400" dirty="0">
              <a:ea typeface="Rockwell" charset="0"/>
              <a:cs typeface="Rockwell" charset="0"/>
            </a:endParaRPr>
          </a:p>
          <a:p>
            <a:pPr marL="342900" indent="-342900" fontAlgn="base" hangingPunct="1">
              <a:spcAft>
                <a:spcPts val="1800"/>
              </a:spcAft>
              <a:buFontTx/>
              <a:buChar char="-"/>
              <a:defRPr/>
            </a:pPr>
            <a:endParaRPr lang="en-US" sz="2400" dirty="0">
              <a:ea typeface="Rockwell" charset="0"/>
              <a:cs typeface="Rockwell" charset="0"/>
            </a:endParaRPr>
          </a:p>
        </p:txBody>
      </p:sp>
      <p:sp>
        <p:nvSpPr>
          <p:cNvPr id="3" name="Shape 83"/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  <a:ln w="12700">
            <a:miter lim="400000"/>
          </a:ln>
          <a:effectLst>
            <a:outerShdw blurRad="50800" dist="12699" dir="81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Margins and Minimums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F42AA9-9470-0A4A-BD6B-49325B33ED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091EA-09C8-774C-ACF1-BBC4F4874CFE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DABF5-1A03-D84D-ACB8-0AF94D1475D8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93421287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1808818"/>
            <a:ext cx="10177957" cy="547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indent="-457200" fontAlgn="base" hangingPunct="1">
              <a:spcAft>
                <a:spcPts val="1800"/>
              </a:spcAft>
              <a:buFontTx/>
              <a:buChar char="-"/>
              <a:defRPr/>
            </a:pPr>
            <a:r>
              <a:rPr lang="en-US" sz="2800" dirty="0">
                <a:ea typeface="Rockwell" charset="0"/>
                <a:cs typeface="Rockwell" charset="0"/>
              </a:rPr>
              <a:t>“IMSAFE”</a:t>
            </a:r>
          </a:p>
          <a:p>
            <a:r>
              <a:rPr lang="en-US" sz="2400" dirty="0">
                <a:ea typeface="Rockwell" charset="0"/>
                <a:cs typeface="Rockwell" charset="0"/>
              </a:rPr>
              <a:t>	</a:t>
            </a:r>
            <a:r>
              <a:rPr lang="en-US" sz="2400" b="1" dirty="0">
                <a:ea typeface="Rockwell" charset="0"/>
                <a:cs typeface="Rockwell" charset="0"/>
              </a:rPr>
              <a:t>I</a:t>
            </a:r>
            <a:r>
              <a:rPr lang="en-US" sz="2400" dirty="0">
                <a:ea typeface="Rockwell" charset="0"/>
                <a:cs typeface="Rockwell" charset="0"/>
              </a:rPr>
              <a:t>llness </a:t>
            </a:r>
          </a:p>
          <a:p>
            <a:r>
              <a:rPr lang="en-US" sz="2400" dirty="0">
                <a:ea typeface="Rockwell" charset="0"/>
                <a:cs typeface="Rockwell" charset="0"/>
              </a:rPr>
              <a:t>	</a:t>
            </a:r>
            <a:r>
              <a:rPr lang="en-US" sz="2400" b="1" dirty="0">
                <a:ea typeface="Rockwell" charset="0"/>
                <a:cs typeface="Rockwell" charset="0"/>
              </a:rPr>
              <a:t>M</a:t>
            </a:r>
            <a:r>
              <a:rPr lang="en-US" sz="2400" dirty="0">
                <a:ea typeface="Rockwell" charset="0"/>
                <a:cs typeface="Rockwell" charset="0"/>
              </a:rPr>
              <a:t>edication</a:t>
            </a:r>
          </a:p>
          <a:p>
            <a:r>
              <a:rPr lang="en-US" sz="2400" dirty="0">
                <a:ea typeface="Rockwell" charset="0"/>
                <a:cs typeface="Rockwell" charset="0"/>
              </a:rPr>
              <a:t>	</a:t>
            </a:r>
            <a:r>
              <a:rPr lang="en-US" sz="2400" b="1" dirty="0">
                <a:ea typeface="Rockwell" charset="0"/>
                <a:cs typeface="Rockwell" charset="0"/>
              </a:rPr>
              <a:t>S</a:t>
            </a:r>
            <a:r>
              <a:rPr lang="en-US" sz="2400" dirty="0">
                <a:ea typeface="Rockwell" charset="0"/>
                <a:cs typeface="Rockwell" charset="0"/>
              </a:rPr>
              <a:t>tress</a:t>
            </a:r>
          </a:p>
          <a:p>
            <a:r>
              <a:rPr lang="en-US" sz="2400" dirty="0">
                <a:ea typeface="Rockwell" charset="0"/>
                <a:cs typeface="Rockwell" charset="0"/>
              </a:rPr>
              <a:t>	</a:t>
            </a:r>
            <a:r>
              <a:rPr lang="en-US" sz="2400" b="1" dirty="0">
                <a:ea typeface="Rockwell" charset="0"/>
                <a:cs typeface="Rockwell" charset="0"/>
              </a:rPr>
              <a:t>A</a:t>
            </a:r>
            <a:r>
              <a:rPr lang="en-US" sz="2400" dirty="0">
                <a:ea typeface="Rockwell" charset="0"/>
                <a:cs typeface="Rockwell" charset="0"/>
              </a:rPr>
              <a:t>lcohol</a:t>
            </a:r>
          </a:p>
          <a:p>
            <a:r>
              <a:rPr lang="en-US" sz="2400" dirty="0">
                <a:ea typeface="Rockwell" charset="0"/>
                <a:cs typeface="Rockwell" charset="0"/>
              </a:rPr>
              <a:t>	</a:t>
            </a:r>
            <a:r>
              <a:rPr lang="en-US" sz="2400" b="1" dirty="0">
                <a:ea typeface="Rockwell" charset="0"/>
                <a:cs typeface="Rockwell" charset="0"/>
              </a:rPr>
              <a:t>F</a:t>
            </a:r>
            <a:r>
              <a:rPr lang="en-US" sz="2400" dirty="0">
                <a:ea typeface="Rockwell" charset="0"/>
                <a:cs typeface="Rockwell" charset="0"/>
              </a:rPr>
              <a:t>atigue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ea typeface="Rockwell" charset="0"/>
                <a:cs typeface="Rockwell" charset="0"/>
              </a:rPr>
              <a:t>	</a:t>
            </a:r>
            <a:r>
              <a:rPr lang="en-US" sz="2400" b="1" dirty="0">
                <a:ea typeface="Rockwell" charset="0"/>
                <a:cs typeface="Rockwell" charset="0"/>
              </a:rPr>
              <a:t>E</a:t>
            </a:r>
            <a:r>
              <a:rPr lang="en-US" sz="2400" dirty="0">
                <a:ea typeface="Rockwell" charset="0"/>
                <a:cs typeface="Rockwell" charset="0"/>
              </a:rPr>
              <a:t>motion </a:t>
            </a:r>
          </a:p>
          <a:p>
            <a:pPr marL="457200" indent="-457200" fontAlgn="base" hangingPunct="1">
              <a:spcAft>
                <a:spcPts val="1800"/>
              </a:spcAft>
              <a:buFontTx/>
              <a:buChar char="-"/>
              <a:defRPr/>
            </a:pPr>
            <a:r>
              <a:rPr lang="en-US" sz="2800" dirty="0">
                <a:ea typeface="Rockwell" charset="0"/>
                <a:cs typeface="Rockwell" charset="0"/>
              </a:rPr>
              <a:t>Always seek to </a:t>
            </a:r>
            <a:r>
              <a:rPr lang="en-US" sz="2800" b="1" dirty="0">
                <a:ea typeface="Rockwell" charset="0"/>
                <a:cs typeface="Rockwell" charset="0"/>
              </a:rPr>
              <a:t>maximize</a:t>
            </a:r>
            <a:r>
              <a:rPr lang="en-US" sz="2800" dirty="0">
                <a:ea typeface="Rockwell" charset="0"/>
                <a:cs typeface="Rockwell" charset="0"/>
              </a:rPr>
              <a:t> your available physical margins and outs!</a:t>
            </a:r>
          </a:p>
          <a:p>
            <a:pPr marL="457200" indent="-457200" fontAlgn="base" hangingPunct="1">
              <a:spcAft>
                <a:spcPts val="1800"/>
              </a:spcAft>
              <a:buFontTx/>
              <a:buChar char="-"/>
              <a:defRPr/>
            </a:pPr>
            <a:r>
              <a:rPr lang="en-US" sz="2800" dirty="0">
                <a:ea typeface="Rockwell" charset="0"/>
                <a:cs typeface="Rockwell" charset="0"/>
              </a:rPr>
              <a:t>Know your personal minimums, and have the </a:t>
            </a:r>
            <a:r>
              <a:rPr lang="en-US" sz="2800" b="1" dirty="0">
                <a:ea typeface="Rockwell" charset="0"/>
                <a:cs typeface="Rockwell" charset="0"/>
              </a:rPr>
              <a:t>courage</a:t>
            </a:r>
            <a:r>
              <a:rPr lang="en-US" sz="2800" dirty="0">
                <a:ea typeface="Rockwell" charset="0"/>
                <a:cs typeface="Rockwell" charset="0"/>
              </a:rPr>
              <a:t> and </a:t>
            </a:r>
            <a:r>
              <a:rPr lang="en-US" sz="2800" b="1" dirty="0">
                <a:ea typeface="Rockwell" charset="0"/>
                <a:cs typeface="Rockwell" charset="0"/>
              </a:rPr>
              <a:t>discipline</a:t>
            </a:r>
            <a:r>
              <a:rPr lang="en-US" sz="2800" dirty="0">
                <a:ea typeface="Rockwell" charset="0"/>
                <a:cs typeface="Rockwell" charset="0"/>
              </a:rPr>
              <a:t> to </a:t>
            </a:r>
            <a:r>
              <a:rPr lang="en-US" sz="2800" b="1" dirty="0">
                <a:ea typeface="Rockwell" charset="0"/>
                <a:cs typeface="Rockwell" charset="0"/>
              </a:rPr>
              <a:t>respect</a:t>
            </a:r>
            <a:r>
              <a:rPr lang="en-US" sz="2800" dirty="0">
                <a:ea typeface="Rockwell" charset="0"/>
                <a:cs typeface="Rockwell" charset="0"/>
              </a:rPr>
              <a:t> them. </a:t>
            </a:r>
          </a:p>
          <a:p>
            <a:pPr marL="457200" indent="-457200" fontAlgn="base" hangingPunct="1">
              <a:spcAft>
                <a:spcPts val="1800"/>
              </a:spcAft>
              <a:buFontTx/>
              <a:buChar char="-"/>
              <a:defRPr/>
            </a:pPr>
            <a:endParaRPr lang="en-US" sz="2400" dirty="0">
              <a:ea typeface="Rockwell" charset="0"/>
              <a:cs typeface="Rockwell" charset="0"/>
            </a:endParaRPr>
          </a:p>
        </p:txBody>
      </p:sp>
      <p:sp>
        <p:nvSpPr>
          <p:cNvPr id="3" name="Shape 83"/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  <a:ln w="12700">
            <a:miter lim="400000"/>
          </a:ln>
          <a:effectLst>
            <a:outerShdw blurRad="50800" dist="12699" dir="81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Margins and Minimums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65263-88F8-6647-83B8-2890C4A6BF9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836D7C-20E3-8041-B98C-AD66322C8F9C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645A6-49A1-A544-B1D3-2850DE95BFCB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171552832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B975-3691-A645-AA6A-F02DF0C1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028825"/>
            <a:ext cx="9916159" cy="435133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4000" dirty="0"/>
              <a:t>Spend time kiting </a:t>
            </a:r>
          </a:p>
          <a:p>
            <a:pPr>
              <a:buFontTx/>
              <a:buChar char="-"/>
            </a:pPr>
            <a:r>
              <a:rPr lang="en-US" sz="4000" dirty="0"/>
              <a:t>Practice your preflight</a:t>
            </a:r>
          </a:p>
          <a:p>
            <a:pPr>
              <a:buFontTx/>
              <a:buChar char="-"/>
            </a:pPr>
            <a:r>
              <a:rPr lang="en-US" sz="4000" dirty="0"/>
              <a:t>Consider taking a periodic “safety stand-down”</a:t>
            </a:r>
          </a:p>
          <a:p>
            <a:pPr>
              <a:buFontTx/>
              <a:buChar char="-"/>
            </a:pPr>
            <a:r>
              <a:rPr lang="en-US" sz="4000" dirty="0"/>
              <a:t>Have a process or routine (and respect it) </a:t>
            </a:r>
          </a:p>
          <a:p>
            <a:pPr>
              <a:buFontTx/>
              <a:buChar char="-"/>
            </a:pPr>
            <a:r>
              <a:rPr lang="en-US" sz="4000" dirty="0"/>
              <a:t>Have standards </a:t>
            </a:r>
          </a:p>
          <a:p>
            <a:pPr>
              <a:buFontTx/>
              <a:buChar char="-"/>
            </a:pPr>
            <a:r>
              <a:rPr lang="en-US" sz="4000" dirty="0"/>
              <a:t>Have discipline </a:t>
            </a:r>
          </a:p>
          <a:p>
            <a:pPr>
              <a:buFontTx/>
              <a:buChar char="-"/>
            </a:pPr>
            <a:r>
              <a:rPr lang="en-US" sz="4000" dirty="0"/>
              <a:t>Hold your buddies accountable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6BE75-2CEC-964C-94BB-44603F98B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Shape 83">
            <a:extLst>
              <a:ext uri="{FF2B5EF4-FFF2-40B4-BE49-F238E27FC236}">
                <a16:creationId xmlns:a16="http://schemas.microsoft.com/office/drawing/2014/main" id="{970EEC5C-ADBC-1F46-B118-416016152F8E}"/>
              </a:ext>
            </a:extLst>
          </p:cNvPr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  <a:ln w="12700">
            <a:miter lim="400000"/>
          </a:ln>
          <a:effectLst>
            <a:outerShdw blurRad="50800" dist="12699" dir="81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Action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B090E-741B-044C-A649-52608B898BA4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8501C-5478-FE48-948A-CA0E81556D69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423149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"/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Agenda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CDFD4-9936-764D-8788-41BF85AEAED4}"/>
              </a:ext>
            </a:extLst>
          </p:cNvPr>
          <p:cNvSpPr txBox="1"/>
          <p:nvPr/>
        </p:nvSpPr>
        <p:spPr>
          <a:xfrm>
            <a:off x="1785144" y="1825882"/>
            <a:ext cx="8564561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71500" lvl="1" indent="-5715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600" dirty="0">
                <a:ea typeface="Rockwell" charset="0"/>
                <a:cs typeface="Rockwell" charset="0"/>
              </a:rPr>
              <a:t>Risk Management </a:t>
            </a:r>
          </a:p>
          <a:p>
            <a:pPr marL="571500" lvl="1" indent="-5715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600" dirty="0">
                <a:ea typeface="Rockwell" charset="0"/>
                <a:cs typeface="Rockwell" charset="0"/>
              </a:rPr>
              <a:t>Human Factors</a:t>
            </a:r>
          </a:p>
          <a:p>
            <a:pPr marL="571500" lvl="1" indent="-5715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600" dirty="0">
                <a:ea typeface="Rockwell" charset="0"/>
                <a:cs typeface="Rockwell" charset="0"/>
              </a:rPr>
              <a:t>Anatomy of a Mistake</a:t>
            </a:r>
          </a:p>
          <a:p>
            <a:pPr marL="571500" indent="-5715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600" dirty="0">
                <a:ea typeface="Rockwell" charset="0"/>
                <a:cs typeface="Rockwell" charset="0"/>
              </a:rPr>
              <a:t>The “Traps”</a:t>
            </a:r>
          </a:p>
          <a:p>
            <a:pPr marL="571500" indent="-5715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600" dirty="0">
                <a:ea typeface="Rockwell" charset="0"/>
                <a:cs typeface="Rockwell" charset="0"/>
              </a:rPr>
              <a:t>Margins and Minimums</a:t>
            </a:r>
          </a:p>
          <a:p>
            <a:pPr marL="571500" indent="-5715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600" dirty="0">
                <a:ea typeface="Rockwell" charset="0"/>
                <a:cs typeface="Rockwell" charset="0"/>
              </a:rPr>
              <a:t>Action Plan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A69722-963D-A44D-AF67-790D56752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229D6E-4671-B54B-BEDA-19FF86A712EC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94F0A-CB8B-B24C-B6FB-B821A27A9DB0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98375922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B975-3691-A645-AA6A-F02DF0C1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84594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600" dirty="0"/>
              <a:t>“Watch your thoughts, they become words;</a:t>
            </a:r>
            <a:br>
              <a:rPr lang="en-US" sz="3600" dirty="0"/>
            </a:br>
            <a:r>
              <a:rPr lang="en-US" sz="3600" dirty="0"/>
              <a:t>watch your words, they become actions;</a:t>
            </a:r>
            <a:br>
              <a:rPr lang="en-US" sz="3600" dirty="0"/>
            </a:br>
            <a:r>
              <a:rPr lang="en-US" sz="3600" dirty="0"/>
              <a:t>watch your actions, they become habits;</a:t>
            </a:r>
            <a:br>
              <a:rPr lang="en-US" sz="3600" dirty="0"/>
            </a:br>
            <a:r>
              <a:rPr lang="en-US" sz="3600" dirty="0"/>
              <a:t>watch your habits, they become character;</a:t>
            </a:r>
            <a:br>
              <a:rPr lang="en-US" sz="3600" dirty="0"/>
            </a:br>
            <a:r>
              <a:rPr lang="en-US" sz="3600" dirty="0"/>
              <a:t>watch your character, for it becomes your destiny.”</a:t>
            </a:r>
          </a:p>
          <a:p>
            <a:pPr marL="0" indent="0" algn="r">
              <a:lnSpc>
                <a:spcPct val="140000"/>
              </a:lnSpc>
              <a:buNone/>
            </a:pPr>
            <a:r>
              <a:rPr lang="en-US" sz="3200" dirty="0"/>
              <a:t>—Frank Outlaw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6BE75-2CEC-964C-94BB-44603F98B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Shape 83">
            <a:extLst>
              <a:ext uri="{FF2B5EF4-FFF2-40B4-BE49-F238E27FC236}">
                <a16:creationId xmlns:a16="http://schemas.microsoft.com/office/drawing/2014/main" id="{8811C9D6-59DD-BC45-9C5C-10E59AFC0DC8}"/>
              </a:ext>
            </a:extLst>
          </p:cNvPr>
          <p:cNvSpPr txBox="1">
            <a:spLocks/>
          </p:cNvSpPr>
          <p:nvPr/>
        </p:nvSpPr>
        <p:spPr>
          <a:xfrm>
            <a:off x="2181225" y="269340"/>
            <a:ext cx="7772401" cy="1143001"/>
          </a:xfrm>
          <a:prstGeom prst="rect">
            <a:avLst/>
          </a:prstGeom>
          <a:ln w="12700">
            <a:miter lim="400000"/>
          </a:ln>
          <a:effectLst>
            <a:outerShdw blurRad="50800" dist="12699" dir="81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 fontScale="97500"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Watch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0FFD0-F681-7F4A-959B-AB818E76DDEC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03D65-A219-9044-900B-C6370BDF45E8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209709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B975-3691-A645-AA6A-F02DF0C10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818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/>
              <a:t>W</a:t>
            </a:r>
            <a:r>
              <a:rPr lang="en-US" sz="5400" dirty="0"/>
              <a:t>: Watch your </a:t>
            </a:r>
            <a:r>
              <a:rPr lang="en-US" sz="5400" b="1" dirty="0"/>
              <a:t>Words</a:t>
            </a:r>
            <a:r>
              <a:rPr lang="en-US" sz="5400" dirty="0"/>
              <a:t>.</a:t>
            </a:r>
            <a:br>
              <a:rPr lang="en-US" sz="5400" dirty="0"/>
            </a:br>
            <a:r>
              <a:rPr lang="en-US" sz="5400" b="1" dirty="0"/>
              <a:t>A</a:t>
            </a:r>
            <a:r>
              <a:rPr lang="en-US" sz="5400" dirty="0"/>
              <a:t>: Watch your </a:t>
            </a:r>
            <a:r>
              <a:rPr lang="en-US" sz="5400" b="1" dirty="0"/>
              <a:t>Actions</a:t>
            </a:r>
            <a:r>
              <a:rPr lang="en-US" sz="5400" dirty="0"/>
              <a:t>.</a:t>
            </a:r>
            <a:br>
              <a:rPr lang="en-US" sz="5400" dirty="0"/>
            </a:br>
            <a:r>
              <a:rPr lang="en-US" sz="5400" b="1" dirty="0"/>
              <a:t>T</a:t>
            </a:r>
            <a:r>
              <a:rPr lang="en-US" sz="5400" dirty="0"/>
              <a:t>: Watch your </a:t>
            </a:r>
            <a:r>
              <a:rPr lang="en-US" sz="5400" b="1" dirty="0"/>
              <a:t>Thoughts</a:t>
            </a:r>
            <a:r>
              <a:rPr lang="en-US" sz="5400" dirty="0"/>
              <a:t>.</a:t>
            </a:r>
            <a:br>
              <a:rPr lang="en-US" sz="5400" dirty="0"/>
            </a:br>
            <a:r>
              <a:rPr lang="en-US" sz="5400" b="1" dirty="0"/>
              <a:t>C</a:t>
            </a:r>
            <a:r>
              <a:rPr lang="en-US" sz="5400" dirty="0"/>
              <a:t>: Watch your </a:t>
            </a:r>
            <a:r>
              <a:rPr lang="en-US" sz="5400" b="1" dirty="0"/>
              <a:t>Companions</a:t>
            </a:r>
            <a:r>
              <a:rPr lang="en-US" sz="5400" dirty="0"/>
              <a:t>.</a:t>
            </a:r>
            <a:br>
              <a:rPr lang="en-US" sz="5400" dirty="0"/>
            </a:br>
            <a:r>
              <a:rPr lang="en-US" sz="5400" b="1" dirty="0"/>
              <a:t>H</a:t>
            </a:r>
            <a:r>
              <a:rPr lang="en-US" sz="5400" dirty="0"/>
              <a:t>: Watch your </a:t>
            </a:r>
            <a:r>
              <a:rPr lang="en-US" sz="5400" b="1" dirty="0"/>
              <a:t>Habits</a:t>
            </a:r>
            <a:r>
              <a:rPr lang="en-US" sz="5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6BE75-2CEC-964C-94BB-44603F98B1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B10E78-E4DA-E848-B6D5-72720976A244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DE3D4-7E2E-6142-A86B-4048566A180C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294528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980D-5D95-7A40-B1FB-5B85C38C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404821"/>
            <a:ext cx="83058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ockwell" panose="02060603020205020403" pitchFamily="18" charset="77"/>
              </a:rPr>
              <a:t>Survey</a:t>
            </a:r>
            <a:endParaRPr lang="en-US" sz="6000" dirty="0">
              <a:latin typeface="Rockwell" panose="020606030202050204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67E1-F5F4-2147-A60A-2988AABFF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170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en-US" sz="4000" dirty="0"/>
              <a:t>How many paramotor, paragliding, PPC pilots? Students?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4000" dirty="0"/>
              <a:t>How many pilots here fly at least once a month </a:t>
            </a:r>
            <a:r>
              <a:rPr lang="en-US" sz="4000" b="1" dirty="0"/>
              <a:t>between May and October</a:t>
            </a:r>
            <a:r>
              <a:rPr lang="en-US" sz="4000" dirty="0"/>
              <a:t>?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4000" dirty="0"/>
              <a:t>How many pilots here fly at least once a month </a:t>
            </a:r>
            <a:r>
              <a:rPr lang="en-US" sz="4000" b="1" dirty="0"/>
              <a:t>between October and May</a:t>
            </a:r>
            <a:r>
              <a:rPr lang="en-US" sz="4000" dirty="0"/>
              <a:t>?</a:t>
            </a:r>
            <a:endParaRPr lang="en-US" sz="5400" dirty="0"/>
          </a:p>
          <a:p>
            <a:pPr marL="0" indent="0">
              <a:buNone/>
            </a:pPr>
            <a:endParaRPr lang="en-US" sz="5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ED2EF-1944-2E46-ADF0-6034618311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4AB88-ECB5-EF47-B973-E81CB3738786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9E753-7F7B-9447-B857-31B4CA21F22E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67781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3B5C-C8B9-8A4A-9EC6-174A13FF9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ockwell" panose="02060603020205020403" pitchFamily="18" charset="77"/>
              </a:rPr>
              <a:t>Out of Hibernation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E148-489C-F84B-888E-720328CC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9785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Tx/>
              <a:buChar char="-"/>
            </a:pPr>
            <a:r>
              <a:rPr lang="en-US" sz="3600" dirty="0"/>
              <a:t>Our “para community” typically sees an uptick every spring in accidents that could be attributed to mental error, rust, skill decay, or accidental negligence 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en-US" sz="3600" dirty="0"/>
              <a:t>Easier to take risk when you’re wearing shorts than when you’re layered up 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en-US" sz="3600" dirty="0"/>
              <a:t>View this class as an annual vaccine</a:t>
            </a:r>
          </a:p>
          <a:p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118E8-7211-3E48-9B1B-713732A1CE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AAB0A-BD95-5E41-9257-01BEF658966C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A98FD-01C4-A54E-987C-601CB9CCD4B7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154810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5C3420-F1CA-E246-8BA3-8A46E3A23634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ParAmerica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LLC,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47B619-D98D-0147-AC41-97CB05A7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8CD734-5AAD-9A4F-9978-3AE615A4A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36" y="-203200"/>
            <a:ext cx="12559336" cy="100327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2" y="404821"/>
            <a:ext cx="61738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"In flying I have learned that </a:t>
            </a:r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carelessness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 and </a:t>
            </a:r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overconfidence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 are usually far more dangerous than </a:t>
            </a:r>
            <a:r>
              <a:rPr lang="en-US" sz="2800" b="1" dirty="0">
                <a:latin typeface="Rockwell" charset="0"/>
                <a:ea typeface="Rockwell" charset="0"/>
                <a:cs typeface="Rockwell" charset="0"/>
              </a:rPr>
              <a:t>deliberately accepted risks</a:t>
            </a:r>
            <a:r>
              <a:rPr lang="en-US" sz="2800" dirty="0">
                <a:latin typeface="Rockwell" charset="0"/>
                <a:ea typeface="Rockwell" charset="0"/>
                <a:cs typeface="Rockwell" charset="0"/>
              </a:rPr>
              <a:t>." </a:t>
            </a:r>
          </a:p>
          <a:p>
            <a:pPr algn="ctr"/>
            <a:endParaRPr lang="en-US" sz="1600" i="1" dirty="0">
              <a:latin typeface="Rockwell" charset="0"/>
              <a:ea typeface="Rockwell" charset="0"/>
              <a:cs typeface="Rockwell" charset="0"/>
            </a:endParaRPr>
          </a:p>
          <a:p>
            <a:pPr algn="ctr"/>
            <a:r>
              <a:rPr lang="en-US" sz="1600" i="1" dirty="0">
                <a:latin typeface="Rockwell" charset="0"/>
                <a:ea typeface="Rockwell" charset="0"/>
                <a:cs typeface="Rockwell" charset="0"/>
              </a:rPr>
              <a:t>-Wilbur Wright, September 1900</a:t>
            </a:r>
            <a:endParaRPr lang="en-US" sz="1600" dirty="0">
              <a:latin typeface="Rockwell" charset="0"/>
              <a:ea typeface="Rockwell" charset="0"/>
              <a:cs typeface="Rockwell" charset="0"/>
            </a:endParaRPr>
          </a:p>
          <a:p>
            <a:pPr algn="ctr"/>
            <a:br>
              <a:rPr lang="en-US" sz="1600" dirty="0">
                <a:latin typeface="Rockwell" charset="0"/>
                <a:ea typeface="Rockwell" charset="0"/>
                <a:cs typeface="Rockwell" charset="0"/>
              </a:rPr>
            </a:br>
            <a:endParaRPr lang="en-US" sz="16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760F5-ADE9-3649-86A2-F5913D871932}"/>
              </a:ext>
            </a:extLst>
          </p:cNvPr>
          <p:cNvSpPr txBox="1"/>
          <p:nvPr/>
        </p:nvSpPr>
        <p:spPr>
          <a:xfrm>
            <a:off x="10674928" y="66427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15622977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980D-5D95-7A40-B1FB-5B85C38C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78071"/>
            <a:ext cx="83058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ockwell" panose="02060603020205020403" pitchFamily="18" charset="77"/>
              </a:rPr>
              <a:t>Risk Management</a:t>
            </a:r>
            <a:endParaRPr lang="en-US" sz="6000" dirty="0">
              <a:latin typeface="Rockwell" panose="02060603020205020403" pitchFamily="18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567E1-F5F4-2147-A60A-2988AABFF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5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>
              <a:latin typeface="Rockwell" panose="02060603020205020403" pitchFamily="18" charset="77"/>
            </a:endParaRPr>
          </a:p>
          <a:p>
            <a:pPr marL="0" indent="0">
              <a:buNone/>
            </a:pPr>
            <a:endParaRPr lang="en-US" sz="4800" dirty="0">
              <a:latin typeface="Rockwell" panose="02060603020205020403" pitchFamily="18" charset="77"/>
            </a:endParaRPr>
          </a:p>
          <a:p>
            <a:pPr marL="0" indent="0">
              <a:buNone/>
            </a:pPr>
            <a:endParaRPr lang="en-US" sz="4800" dirty="0">
              <a:latin typeface="Rockwell" panose="02060603020205020403" pitchFamily="18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ED2EF-1944-2E46-ADF0-6034618311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D4360A-899F-A644-94FE-DAF5156BCC5D}"/>
              </a:ext>
            </a:extLst>
          </p:cNvPr>
          <p:cNvSpPr txBox="1">
            <a:spLocks/>
          </p:cNvSpPr>
          <p:nvPr/>
        </p:nvSpPr>
        <p:spPr>
          <a:xfrm>
            <a:off x="838200" y="19240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FontTx/>
              <a:buChar char="-"/>
            </a:pPr>
            <a:r>
              <a:rPr lang="en-US" sz="3600" dirty="0">
                <a:sym typeface="Helvetica Neue"/>
              </a:rPr>
              <a:t>There’s risk inherent to everything that we do in life, and flying is no exception 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en-US" sz="3600" dirty="0">
                <a:effectLst/>
                <a:sym typeface="Helvetica Neue"/>
              </a:rPr>
              <a:t>Risk </a:t>
            </a:r>
            <a:r>
              <a:rPr lang="en-US" sz="3600" b="1" dirty="0">
                <a:effectLst/>
                <a:sym typeface="Helvetica Neue"/>
              </a:rPr>
              <a:t>awareness</a:t>
            </a:r>
            <a:r>
              <a:rPr lang="en-US" sz="3600" dirty="0">
                <a:effectLst/>
                <a:sym typeface="Helvetica Neue"/>
              </a:rPr>
              <a:t> and </a:t>
            </a:r>
            <a:r>
              <a:rPr lang="en-US" sz="3600" b="1" dirty="0">
                <a:effectLst/>
                <a:sym typeface="Helvetica Neue"/>
              </a:rPr>
              <a:t>mitigation</a:t>
            </a:r>
            <a:r>
              <a:rPr lang="en-US" sz="3600" dirty="0">
                <a:effectLst/>
                <a:sym typeface="Helvetica Neue"/>
              </a:rPr>
              <a:t> are critical ingredients to safe flying</a:t>
            </a:r>
          </a:p>
          <a:p>
            <a:pPr>
              <a:spcAft>
                <a:spcPts val="1800"/>
              </a:spcAft>
              <a:buFontTx/>
              <a:buChar char="-"/>
            </a:pPr>
            <a:r>
              <a:rPr lang="en-US" sz="3600" dirty="0">
                <a:sym typeface="Helvetica Neue"/>
              </a:rPr>
              <a:t>T</a:t>
            </a:r>
            <a:r>
              <a:rPr lang="en-US" sz="3600" dirty="0">
                <a:effectLst/>
                <a:sym typeface="Helvetica Neue"/>
              </a:rPr>
              <a:t>he sport of paramotoring is not completely safe, but </a:t>
            </a:r>
            <a:r>
              <a:rPr lang="en-US" sz="3600" i="1" dirty="0">
                <a:effectLst/>
                <a:sym typeface="Helvetica Neue"/>
              </a:rPr>
              <a:t>largely</a:t>
            </a:r>
            <a:r>
              <a:rPr lang="en-US" sz="3600" dirty="0">
                <a:effectLst/>
                <a:sym typeface="Helvetica Neue"/>
              </a:rPr>
              <a:t> as safe as the </a:t>
            </a:r>
            <a:r>
              <a:rPr lang="en-US" sz="3600" b="1" dirty="0">
                <a:effectLst/>
                <a:sym typeface="Helvetica Neue"/>
              </a:rPr>
              <a:t>decisions we make</a:t>
            </a:r>
            <a:r>
              <a:rPr lang="en-US" sz="3600" dirty="0">
                <a:effectLst/>
                <a:sym typeface="Helvetica Neue"/>
              </a:rPr>
              <a:t> and the </a:t>
            </a:r>
            <a:r>
              <a:rPr lang="en-US" sz="3600" b="1" dirty="0">
                <a:effectLst/>
                <a:sym typeface="Helvetica Neue"/>
              </a:rPr>
              <a:t>level of risk we accept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1327A-E364-834D-9E3B-1CDAF0856D09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1E6D0-0207-5C4E-A073-936FF7D7E7ED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279397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6BAF2-28C3-4949-A828-5873BBEC1B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8" name="Shape 83">
            <a:extLst>
              <a:ext uri="{FF2B5EF4-FFF2-40B4-BE49-F238E27FC236}">
                <a16:creationId xmlns:a16="http://schemas.microsoft.com/office/drawing/2014/main" id="{B68843B2-1968-3440-95C3-DB83182104F2}"/>
              </a:ext>
            </a:extLst>
          </p:cNvPr>
          <p:cNvSpPr txBox="1">
            <a:spLocks/>
          </p:cNvSpPr>
          <p:nvPr/>
        </p:nvSpPr>
        <p:spPr>
          <a:xfrm>
            <a:off x="2181225" y="404821"/>
            <a:ext cx="777240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Human Factors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6ACB3-D9ED-F84B-9918-FAA524DDA002}"/>
              </a:ext>
            </a:extLst>
          </p:cNvPr>
          <p:cNvSpPr txBox="1"/>
          <p:nvPr/>
        </p:nvSpPr>
        <p:spPr>
          <a:xfrm>
            <a:off x="926465" y="2221995"/>
            <a:ext cx="1028191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lvl="0" indent="-171450">
              <a:buFontTx/>
              <a:buChar char="-"/>
              <a:defRPr/>
            </a:pPr>
            <a:r>
              <a:rPr lang="en-US" sz="3600" dirty="0"/>
              <a:t>In your own words, how would you describe the subject of human factors?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3503C-7406-7C46-AF48-2FC12C6BBC08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A9842-C5D0-A443-B20C-640EF93F2011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13258430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4099" y="2583923"/>
            <a:ext cx="744378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5400" b="1" dirty="0">
                <a:latin typeface="Rockwell" charset="0"/>
                <a:ea typeface="Rockwell" charset="0"/>
                <a:cs typeface="Rockwell" charset="0"/>
              </a:rPr>
              <a:t>PEOPLE ARE DUMB.</a:t>
            </a:r>
            <a:endParaRPr lang="en-US" sz="4000" b="1" dirty="0">
              <a:latin typeface="Rockwell" charset="0"/>
              <a:ea typeface="Rockwell" charset="0"/>
              <a:cs typeface="Rockwel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0EBEA-790B-0443-9A26-56521FC63A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719EFB-9F5F-A143-B8D7-62CA0CF555B4}"/>
              </a:ext>
            </a:extLst>
          </p:cNvPr>
          <p:cNvSpPr txBox="1"/>
          <p:nvPr/>
        </p:nvSpPr>
        <p:spPr>
          <a:xfrm>
            <a:off x="1219201" y="5299012"/>
            <a:ext cx="102108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(including you)</a:t>
            </a:r>
            <a:endParaRPr lang="en-US" sz="14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B49C24-0FE3-5E43-B488-2C2EABAC3903}"/>
              </a:ext>
            </a:extLst>
          </p:cNvPr>
          <p:cNvSpPr txBox="1"/>
          <p:nvPr/>
        </p:nvSpPr>
        <p:spPr>
          <a:xfrm>
            <a:off x="2499360" y="5754784"/>
            <a:ext cx="102108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(including me)</a:t>
            </a:r>
            <a:endParaRPr lang="en-US" sz="14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9F00A4-CBA0-1C4D-AC58-47F504F907CB}"/>
              </a:ext>
            </a:extLst>
          </p:cNvPr>
          <p:cNvSpPr txBox="1"/>
          <p:nvPr/>
        </p:nvSpPr>
        <p:spPr>
          <a:xfrm>
            <a:off x="4825045" y="6223512"/>
            <a:ext cx="102108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dirty="0">
                <a:latin typeface="Rockwell" charset="0"/>
                <a:ea typeface="Rockwell" charset="0"/>
                <a:cs typeface="Rockwell" charset="0"/>
              </a:rPr>
              <a:t>(nobody is the exception to the rule)</a:t>
            </a:r>
            <a:endParaRPr lang="en-US" sz="1400" dirty="0"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1BC0B-F119-2941-AFE5-0BB7351FDF4A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</p:spTree>
    <p:extLst>
      <p:ext uri="{BB962C8B-B14F-4D97-AF65-F5344CB8AC3E}">
        <p14:creationId xmlns:p14="http://schemas.microsoft.com/office/powerpoint/2010/main" val="2237654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465" y="2221995"/>
            <a:ext cx="10281919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fontAlgn="base">
              <a:spcAft>
                <a:spcPts val="2400"/>
              </a:spcAft>
              <a:buFontTx/>
              <a:buChar char="-"/>
            </a:pPr>
            <a:r>
              <a:rPr lang="en-US" sz="3600" dirty="0">
                <a:ea typeface="Rockwell" charset="0"/>
                <a:cs typeface="Rockwell" charset="0"/>
              </a:rPr>
              <a:t>We lack unlimited concentration, focus, and memory</a:t>
            </a:r>
          </a:p>
          <a:p>
            <a:pPr marL="342900" indent="-342900" fontAlgn="base">
              <a:spcAft>
                <a:spcPts val="2400"/>
              </a:spcAft>
              <a:buFontTx/>
              <a:buChar char="-"/>
            </a:pPr>
            <a:r>
              <a:rPr lang="en-US" sz="3600" dirty="0">
                <a:ea typeface="Rockwell" charset="0"/>
                <a:cs typeface="Rockwell" charset="0"/>
              </a:rPr>
              <a:t>Influenced by factors including ego, attitudes, emotions, stress, and distractions </a:t>
            </a:r>
          </a:p>
          <a:p>
            <a:pPr marL="342900" indent="-342900" fontAlgn="base">
              <a:spcAft>
                <a:spcPts val="2400"/>
              </a:spcAft>
              <a:buFontTx/>
              <a:buChar char="-"/>
            </a:pPr>
            <a:r>
              <a:rPr lang="en-US" sz="3600" dirty="0">
                <a:ea typeface="Rockwell" charset="0"/>
                <a:cs typeface="Rockwell" charset="0"/>
              </a:rPr>
              <a:t>They will always be prone to committing </a:t>
            </a:r>
            <a:r>
              <a:rPr lang="en-US" sz="3600" b="1" dirty="0">
                <a:ea typeface="Rockwell" charset="0"/>
                <a:cs typeface="Rockwell" charset="0"/>
              </a:rPr>
              <a:t>errors</a:t>
            </a:r>
            <a:endParaRPr lang="en-US" sz="3600" dirty="0">
              <a:ea typeface="Rockwell" charset="0"/>
              <a:cs typeface="Rockwell" charset="0"/>
            </a:endParaRPr>
          </a:p>
          <a:p>
            <a:pPr marL="342900" indent="-342900" fontAlgn="base">
              <a:spcAft>
                <a:spcPts val="2400"/>
              </a:spcAft>
              <a:buFontTx/>
              <a:buChar char="-"/>
            </a:pPr>
            <a:r>
              <a:rPr lang="en-US" sz="3600" dirty="0">
                <a:ea typeface="Rockwell" charset="0"/>
                <a:cs typeface="Rockwell" charset="0"/>
              </a:rPr>
              <a:t>Properly designed systems </a:t>
            </a:r>
            <a:r>
              <a:rPr lang="en-US" sz="3600" b="1" dirty="0">
                <a:ea typeface="Rockwell" charset="0"/>
                <a:cs typeface="Rockwell" charset="0"/>
              </a:rPr>
              <a:t>expect human error</a:t>
            </a:r>
            <a:endParaRPr lang="en-US" sz="3600" dirty="0">
              <a:ea typeface="Rockwell" charset="0"/>
              <a:cs typeface="Rockwell" charset="0"/>
            </a:endParaRPr>
          </a:p>
        </p:txBody>
      </p:sp>
      <p:sp>
        <p:nvSpPr>
          <p:cNvPr id="3" name="Shape 83">
            <a:extLst>
              <a:ext uri="{FF2B5EF4-FFF2-40B4-BE49-F238E27FC236}">
                <a16:creationId xmlns:a16="http://schemas.microsoft.com/office/drawing/2014/main" id="{8F72606B-089A-C045-B4EE-B29F1BAD31C5}"/>
              </a:ext>
            </a:extLst>
          </p:cNvPr>
          <p:cNvSpPr txBox="1">
            <a:spLocks/>
          </p:cNvSpPr>
          <p:nvPr/>
        </p:nvSpPr>
        <p:spPr>
          <a:xfrm>
            <a:off x="2181225" y="404821"/>
            <a:ext cx="7772401" cy="114300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hangingPunct="1"/>
            <a:r>
              <a:rPr lang="en-US" dirty="0">
                <a:latin typeface="Rockwell" charset="0"/>
                <a:ea typeface="Rockwell" charset="0"/>
                <a:cs typeface="Rockwell" charset="0"/>
              </a:rPr>
              <a:t>Human Factors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94A36-8B42-A54B-A4C1-A7F6654BD1A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04821"/>
            <a:ext cx="1523998" cy="872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E4AE73-5D72-574B-B69C-933D847E473D}"/>
              </a:ext>
            </a:extLst>
          </p:cNvPr>
          <p:cNvSpPr txBox="1"/>
          <p:nvPr/>
        </p:nvSpPr>
        <p:spPr>
          <a:xfrm>
            <a:off x="297218" y="1241812"/>
            <a:ext cx="1843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www.paramerica.us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A7B0B-A87D-534C-A92B-6A62DEE1E1B1}"/>
              </a:ext>
            </a:extLst>
          </p:cNvPr>
          <p:cNvSpPr txBox="1"/>
          <p:nvPr/>
        </p:nvSpPr>
        <p:spPr>
          <a:xfrm>
            <a:off x="10522528" y="6490374"/>
            <a:ext cx="2461658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© ParAmerica LLC, 2022</a:t>
            </a:r>
          </a:p>
        </p:txBody>
      </p:sp>
    </p:spTree>
    <p:extLst>
      <p:ext uri="{BB962C8B-B14F-4D97-AF65-F5344CB8AC3E}">
        <p14:creationId xmlns:p14="http://schemas.microsoft.com/office/powerpoint/2010/main" val="2282699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1284</Words>
  <Application>Microsoft Macintosh PowerPoint</Application>
  <PresentationFormat>Widescreen</PresentationFormat>
  <Paragraphs>181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Rockwell</vt:lpstr>
      <vt:lpstr>Times New Roman</vt:lpstr>
      <vt:lpstr>Wingdings</vt:lpstr>
      <vt:lpstr>Office Theme</vt:lpstr>
      <vt:lpstr>Spring Cleaning 2022 WPPA Safety Clinic 23 Apr 2022 </vt:lpstr>
      <vt:lpstr>PowerPoint Presentation</vt:lpstr>
      <vt:lpstr>Survey</vt:lpstr>
      <vt:lpstr>Out of Hibernation</vt:lpstr>
      <vt:lpstr>PowerPoint Presentation</vt:lpstr>
      <vt:lpstr>Risk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Cleaning </dc:title>
  <dc:creator>jonathan eisele</dc:creator>
  <cp:lastModifiedBy>jonathan eisele</cp:lastModifiedBy>
  <cp:revision>51</cp:revision>
  <dcterms:created xsi:type="dcterms:W3CDTF">2022-04-23T02:58:24Z</dcterms:created>
  <dcterms:modified xsi:type="dcterms:W3CDTF">2022-04-24T03:14:46Z</dcterms:modified>
</cp:coreProperties>
</file>